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1" r:id="rId2"/>
    <p:sldId id="258" r:id="rId3"/>
    <p:sldId id="283" r:id="rId4"/>
    <p:sldId id="303" r:id="rId5"/>
    <p:sldId id="285" r:id="rId6"/>
    <p:sldId id="305" r:id="rId7"/>
    <p:sldId id="286" r:id="rId8"/>
    <p:sldId id="298" r:id="rId9"/>
    <p:sldId id="306" r:id="rId10"/>
    <p:sldId id="307" r:id="rId11"/>
    <p:sldId id="294" r:id="rId12"/>
    <p:sldId id="26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25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18E54-733E-4574-A023-C88181792EDA}" type="datetimeFigureOut">
              <a:rPr lang="en-GB" smtClean="0"/>
              <a:pPr/>
              <a:t>18/03/2019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BED0F-D5E2-47D1-85E4-6453F74A96B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439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0DFF5-4F52-47B8-BDC2-50DC75CC1F63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503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2C04E7-7BD7-4221-B4C1-E45203E97232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32303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072D-5214-4258-A1EC-CBA49B7232E8}" type="datetimeFigureOut">
              <a:rPr lang="en-GB" smtClean="0"/>
              <a:pPr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43AC-ACF7-40E1-9514-A6498853B3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072D-5214-4258-A1EC-CBA49B7232E8}" type="datetimeFigureOut">
              <a:rPr lang="en-GB" smtClean="0"/>
              <a:pPr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43AC-ACF7-40E1-9514-A6498853B3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072D-5214-4258-A1EC-CBA49B7232E8}" type="datetimeFigureOut">
              <a:rPr lang="en-GB" smtClean="0"/>
              <a:pPr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43AC-ACF7-40E1-9514-A6498853B3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072D-5214-4258-A1EC-CBA49B7232E8}" type="datetimeFigureOut">
              <a:rPr lang="en-GB" smtClean="0"/>
              <a:pPr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43AC-ACF7-40E1-9514-A6498853B3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072D-5214-4258-A1EC-CBA49B7232E8}" type="datetimeFigureOut">
              <a:rPr lang="en-GB" smtClean="0"/>
              <a:pPr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43AC-ACF7-40E1-9514-A6498853B3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072D-5214-4258-A1EC-CBA49B7232E8}" type="datetimeFigureOut">
              <a:rPr lang="en-GB" smtClean="0"/>
              <a:pPr/>
              <a:t>18/03/2019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43AC-ACF7-40E1-9514-A6498853B3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072D-5214-4258-A1EC-CBA49B7232E8}" type="datetimeFigureOut">
              <a:rPr lang="en-GB" smtClean="0"/>
              <a:pPr/>
              <a:t>18/03/2019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43AC-ACF7-40E1-9514-A6498853B3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072D-5214-4258-A1EC-CBA49B7232E8}" type="datetimeFigureOut">
              <a:rPr lang="en-GB" smtClean="0"/>
              <a:pPr/>
              <a:t>18/03/2019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43AC-ACF7-40E1-9514-A6498853B3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072D-5214-4258-A1EC-CBA49B7232E8}" type="datetimeFigureOut">
              <a:rPr lang="en-GB" smtClean="0"/>
              <a:pPr/>
              <a:t>18/03/2019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43AC-ACF7-40E1-9514-A6498853B3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072D-5214-4258-A1EC-CBA49B7232E8}" type="datetimeFigureOut">
              <a:rPr lang="en-GB" smtClean="0"/>
              <a:pPr/>
              <a:t>18/03/2019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43AC-ACF7-40E1-9514-A6498853B3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072D-5214-4258-A1EC-CBA49B7232E8}" type="datetimeFigureOut">
              <a:rPr lang="en-GB" smtClean="0"/>
              <a:pPr/>
              <a:t>18/03/2019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43AC-ACF7-40E1-9514-A6498853B3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4072D-5214-4258-A1EC-CBA49B7232E8}" type="datetimeFigureOut">
              <a:rPr lang="en-GB" smtClean="0"/>
              <a:pPr/>
              <a:t>18/03/2019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043AC-ACF7-40E1-9514-A6498853B3F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01000" y="0"/>
            <a:ext cx="26670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672" y="476672"/>
            <a:ext cx="5843330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4050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68" y="1412776"/>
            <a:ext cx="109728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dirty="0"/>
              <a:t> </a:t>
            </a:r>
            <a:endParaRPr lang="en-GB" dirty="0" smtClean="0"/>
          </a:p>
          <a:p>
            <a:endParaRPr lang="en-GB" b="1" dirty="0" smtClean="0"/>
          </a:p>
          <a:p>
            <a:r>
              <a:rPr lang="en-GB" sz="8000" dirty="0" smtClean="0"/>
              <a:t>Claim by UNITE for interim injunction</a:t>
            </a:r>
          </a:p>
          <a:p>
            <a:endParaRPr lang="en-GB" sz="8000" dirty="0"/>
          </a:p>
          <a:p>
            <a:r>
              <a:rPr lang="en-GB" sz="8000" dirty="0" smtClean="0"/>
              <a:t>Contended that BCC was breaching a memorandum of understanding (‘MOU’) by failing to send out a Waste </a:t>
            </a:r>
            <a:r>
              <a:rPr lang="en-GB" sz="8000" dirty="0"/>
              <a:t>Reduction and Collection </a:t>
            </a:r>
            <a:r>
              <a:rPr lang="en-GB" sz="8000" dirty="0" smtClean="0"/>
              <a:t>Officer on waste collection crews</a:t>
            </a:r>
          </a:p>
          <a:p>
            <a:endParaRPr lang="en-GB" sz="8000" dirty="0"/>
          </a:p>
          <a:p>
            <a:r>
              <a:rPr lang="en-GB" sz="8000" dirty="0" smtClean="0"/>
              <a:t>Mr Jason </a:t>
            </a:r>
            <a:r>
              <a:rPr lang="en-GB" sz="8000" dirty="0" err="1" smtClean="0"/>
              <a:t>Coppel</a:t>
            </a:r>
            <a:r>
              <a:rPr lang="en-GB" sz="8000" dirty="0" smtClean="0"/>
              <a:t> QC (sitting as a deputy High Court judge) held that there was a serious issue to be tried because the MOU was being breached</a:t>
            </a:r>
          </a:p>
          <a:p>
            <a:endParaRPr lang="en-GB" sz="8000" dirty="0"/>
          </a:p>
          <a:p>
            <a:r>
              <a:rPr lang="en-GB" sz="8000" dirty="0" smtClean="0"/>
              <a:t>BUT claim failed on the balance of convenience </a:t>
            </a:r>
          </a:p>
          <a:p>
            <a:endParaRPr lang="en-GB" sz="8000" dirty="0"/>
          </a:p>
          <a:p>
            <a:pPr lvl="1"/>
            <a:r>
              <a:rPr lang="en-GB" sz="7600" dirty="0" smtClean="0"/>
              <a:t>BCC would suffer prejudice in not being able to comply with its  waste collection duties</a:t>
            </a:r>
          </a:p>
          <a:p>
            <a:pPr lvl="1"/>
            <a:r>
              <a:rPr lang="en-GB" sz="7600" dirty="0" smtClean="0"/>
              <a:t>Interests of the public needed to be considered and they could not be compensated</a:t>
            </a:r>
          </a:p>
          <a:p>
            <a:pPr lvl="1"/>
            <a:r>
              <a:rPr lang="en-GB" sz="7600" dirty="0"/>
              <a:t>N</a:t>
            </a:r>
            <a:r>
              <a:rPr lang="en-GB" sz="7600" dirty="0" smtClean="0"/>
              <a:t>o </a:t>
            </a:r>
            <a:r>
              <a:rPr lang="en-GB" sz="7600" dirty="0"/>
              <a:t>irremediable prejudice to the union if there was no </a:t>
            </a:r>
            <a:r>
              <a:rPr lang="en-GB" sz="7600" dirty="0" smtClean="0"/>
              <a:t>injunction</a:t>
            </a:r>
          </a:p>
          <a:p>
            <a:pPr lvl="1"/>
            <a:r>
              <a:rPr lang="en-GB" sz="7600" dirty="0" smtClean="0"/>
              <a:t>Delay in bringing claim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 descr="OSC_Logo_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34488" y="332656"/>
            <a:ext cx="2467023" cy="47248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07368" y="274638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UNITE v Birmingham City Council</a:t>
            </a:r>
            <a:br>
              <a:rPr lang="en-GB" dirty="0" smtClean="0"/>
            </a:br>
            <a:r>
              <a:rPr lang="en-GB" dirty="0" smtClean="0"/>
              <a:t>[2019] 2WLUK 208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244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916832"/>
            <a:ext cx="10972800" cy="4525963"/>
          </a:xfrm>
        </p:spPr>
        <p:txBody>
          <a:bodyPr>
            <a:normAutofit/>
          </a:bodyPr>
          <a:lstStyle/>
          <a:p>
            <a:endParaRPr lang="en-GB" sz="2400" dirty="0" smtClean="0"/>
          </a:p>
          <a:p>
            <a:r>
              <a:rPr lang="en-GB" sz="2400" dirty="0" smtClean="0"/>
              <a:t>Claim by FBU for JR</a:t>
            </a:r>
          </a:p>
          <a:p>
            <a:endParaRPr lang="en-GB" sz="2400" dirty="0"/>
          </a:p>
          <a:p>
            <a:r>
              <a:rPr lang="en-GB" sz="2400" dirty="0" smtClean="0"/>
              <a:t>Fire Authority operating a duty system – close proximity crewing (‘CPC’) – in breach of WTR 1998 (firefighters working for 96 hours straight…)</a:t>
            </a:r>
          </a:p>
          <a:p>
            <a:endParaRPr lang="en-GB" sz="2400" dirty="0"/>
          </a:p>
          <a:p>
            <a:r>
              <a:rPr lang="en-GB" sz="2400" dirty="0" smtClean="0"/>
              <a:t>Successful challenge to decision to continue using CPC as being unlawful</a:t>
            </a:r>
          </a:p>
          <a:p>
            <a:endParaRPr lang="en-GB" sz="2400" dirty="0"/>
          </a:p>
          <a:p>
            <a:r>
              <a:rPr lang="en-GB" sz="2400" dirty="0" smtClean="0"/>
              <a:t>Example of getting at nub of problem through collective claim</a:t>
            </a:r>
          </a:p>
        </p:txBody>
      </p:sp>
      <p:pic>
        <p:nvPicPr>
          <p:cNvPr id="4" name="Picture 3" descr="OSC_Logo_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34488" y="332656"/>
            <a:ext cx="2467023" cy="47248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 (FBU) v South Yorkshire </a:t>
            </a:r>
            <a:r>
              <a:rPr lang="en-GB" dirty="0" smtClean="0"/>
              <a:t>Fire</a:t>
            </a:r>
            <a:br>
              <a:rPr lang="en-GB" dirty="0" smtClean="0"/>
            </a:br>
            <a:r>
              <a:rPr lang="en-GB" dirty="0" smtClean="0"/>
              <a:t> </a:t>
            </a:r>
            <a:r>
              <a:rPr lang="en-GB" dirty="0" smtClean="0"/>
              <a:t>and Rescue </a:t>
            </a:r>
            <a:r>
              <a:rPr lang="en-GB" dirty="0" smtClean="0"/>
              <a:t>Service[2018</a:t>
            </a:r>
            <a:r>
              <a:rPr lang="en-GB" dirty="0"/>
              <a:t>] </a:t>
            </a:r>
            <a:r>
              <a:rPr lang="en-GB" dirty="0" smtClean="0"/>
              <a:t>IRLR </a:t>
            </a:r>
            <a:r>
              <a:rPr lang="en-GB" dirty="0"/>
              <a:t>717</a:t>
            </a:r>
          </a:p>
        </p:txBody>
      </p:sp>
    </p:spTree>
    <p:extLst>
      <p:ext uri="{BB962C8B-B14F-4D97-AF65-F5344CB8AC3E}">
        <p14:creationId xmlns:p14="http://schemas.microsoft.com/office/powerpoint/2010/main" val="120099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5" descr="OSC_backppt_te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4" name="Text Box 7"/>
          <p:cNvSpPr txBox="1">
            <a:spLocks noChangeArrowheads="1"/>
          </p:cNvSpPr>
          <p:nvPr/>
        </p:nvSpPr>
        <p:spPr bwMode="auto">
          <a:xfrm>
            <a:off x="2362200" y="1196976"/>
            <a:ext cx="7519988" cy="803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</a:rPr>
              <a:t>Thank you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endParaRPr lang="en-US" b="1" dirty="0">
              <a:solidFill>
                <a:schemeClr val="bg1"/>
              </a:solidFill>
              <a:latin typeface="H Avenir Heavy" pitchFamily="48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919730" y="1758524"/>
            <a:ext cx="6705600" cy="4622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tabLst>
                <a:tab pos="195263" algn="l"/>
              </a:tabLst>
            </a:pPr>
            <a:r>
              <a:rPr lang="en-US" sz="2800" b="1" dirty="0" smtClean="0">
                <a:solidFill>
                  <a:schemeClr val="bg1"/>
                </a:solidFill>
              </a:rPr>
              <a:t>Contact</a:t>
            </a:r>
            <a:endParaRPr lang="en-US" sz="2800" b="1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tabLst>
                <a:tab pos="195263" algn="l"/>
              </a:tabLst>
            </a:pPr>
            <a:endParaRPr lang="en-US" sz="16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tabLst>
                <a:tab pos="195263" algn="l"/>
              </a:tabLst>
            </a:pPr>
            <a:r>
              <a:rPr lang="en-US" sz="1600" b="1" dirty="0">
                <a:solidFill>
                  <a:schemeClr val="bg1"/>
                </a:solidFill>
              </a:rPr>
              <a:t>London</a:t>
            </a:r>
          </a:p>
          <a:p>
            <a:pPr>
              <a:lnSpc>
                <a:spcPct val="90000"/>
              </a:lnSpc>
              <a:tabLst>
                <a:tab pos="195263" algn="l"/>
              </a:tabLst>
            </a:pPr>
            <a:r>
              <a:rPr lang="en-US" sz="1600" dirty="0">
                <a:solidFill>
                  <a:schemeClr val="bg1"/>
                </a:solidFill>
              </a:rPr>
              <a:t>10 - 11 Bedford Row</a:t>
            </a:r>
          </a:p>
          <a:p>
            <a:pPr>
              <a:lnSpc>
                <a:spcPct val="90000"/>
              </a:lnSpc>
              <a:tabLst>
                <a:tab pos="195263" algn="l"/>
              </a:tabLst>
            </a:pPr>
            <a:r>
              <a:rPr lang="en-US" sz="1600" dirty="0">
                <a:solidFill>
                  <a:schemeClr val="bg1"/>
                </a:solidFill>
              </a:rPr>
              <a:t>London  WC1R 4BU</a:t>
            </a:r>
          </a:p>
          <a:p>
            <a:pPr>
              <a:lnSpc>
                <a:spcPct val="90000"/>
              </a:lnSpc>
              <a:tabLst>
                <a:tab pos="195263" algn="l"/>
              </a:tabLst>
            </a:pPr>
            <a:r>
              <a:rPr lang="en-US" sz="1600" dirty="0">
                <a:solidFill>
                  <a:schemeClr val="bg1"/>
                </a:solidFill>
              </a:rPr>
              <a:t>DX 1046 London / Chancery Lane</a:t>
            </a:r>
          </a:p>
          <a:p>
            <a:pPr>
              <a:lnSpc>
                <a:spcPct val="30000"/>
              </a:lnSpc>
              <a:tabLst>
                <a:tab pos="195263" algn="l"/>
              </a:tabLst>
            </a:pPr>
            <a:endParaRPr lang="en-US" sz="16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tabLst>
                <a:tab pos="195263" algn="l"/>
              </a:tabLst>
            </a:pPr>
            <a:r>
              <a:rPr lang="en-US" sz="1600" dirty="0">
                <a:solidFill>
                  <a:schemeClr val="bg1"/>
                </a:solidFill>
              </a:rPr>
              <a:t>T	0</a:t>
            </a:r>
            <a:r>
              <a:rPr lang="en-US" sz="1600" dirty="0" smtClean="0">
                <a:solidFill>
                  <a:schemeClr val="bg1"/>
                </a:solidFill>
              </a:rPr>
              <a:t>20 </a:t>
            </a:r>
            <a:r>
              <a:rPr lang="en-US" sz="1600" dirty="0">
                <a:solidFill>
                  <a:schemeClr val="bg1"/>
                </a:solidFill>
              </a:rPr>
              <a:t>7269 0300    </a:t>
            </a:r>
          </a:p>
          <a:p>
            <a:pPr>
              <a:lnSpc>
                <a:spcPct val="90000"/>
              </a:lnSpc>
              <a:tabLst>
                <a:tab pos="195263" algn="l"/>
              </a:tabLst>
            </a:pPr>
            <a:endParaRPr lang="en-US" sz="16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tabLst>
                <a:tab pos="195263" algn="l"/>
              </a:tabLst>
            </a:pPr>
            <a:endParaRPr lang="en-US" sz="16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tabLst>
                <a:tab pos="195263" algn="l"/>
              </a:tabLst>
            </a:pPr>
            <a:r>
              <a:rPr lang="en-US" sz="1600" b="1" dirty="0">
                <a:solidFill>
                  <a:schemeClr val="bg1"/>
                </a:solidFill>
              </a:rPr>
              <a:t>Bristol</a:t>
            </a:r>
          </a:p>
          <a:p>
            <a:pPr>
              <a:lnSpc>
                <a:spcPct val="90000"/>
              </a:lnSpc>
              <a:tabLst>
                <a:tab pos="195263" algn="l"/>
              </a:tabLst>
            </a:pPr>
            <a:r>
              <a:rPr lang="en-US" sz="1600" dirty="0">
                <a:solidFill>
                  <a:schemeClr val="bg1"/>
                </a:solidFill>
              </a:rPr>
              <a:t>3 Orchard Court, St </a:t>
            </a:r>
            <a:r>
              <a:rPr lang="en-US" sz="1600" dirty="0" err="1">
                <a:solidFill>
                  <a:schemeClr val="bg1"/>
                </a:solidFill>
              </a:rPr>
              <a:t>Augustines</a:t>
            </a:r>
            <a:r>
              <a:rPr lang="en-US" sz="1600" dirty="0">
                <a:solidFill>
                  <a:schemeClr val="bg1"/>
                </a:solidFill>
              </a:rPr>
              <a:t> Yard</a:t>
            </a:r>
          </a:p>
          <a:p>
            <a:pPr>
              <a:lnSpc>
                <a:spcPct val="90000"/>
              </a:lnSpc>
              <a:tabLst>
                <a:tab pos="195263" algn="l"/>
              </a:tabLst>
            </a:pPr>
            <a:r>
              <a:rPr lang="en-US" sz="1600" dirty="0">
                <a:solidFill>
                  <a:schemeClr val="bg1"/>
                </a:solidFill>
              </a:rPr>
              <a:t>Bristol  BS1 5DP</a:t>
            </a:r>
          </a:p>
          <a:p>
            <a:pPr>
              <a:lnSpc>
                <a:spcPct val="90000"/>
              </a:lnSpc>
              <a:tabLst>
                <a:tab pos="195263" algn="l"/>
              </a:tabLst>
            </a:pPr>
            <a:r>
              <a:rPr lang="en-US" sz="1600" dirty="0">
                <a:solidFill>
                  <a:schemeClr val="bg1"/>
                </a:solidFill>
              </a:rPr>
              <a:t>DX 78229 Bristol 1</a:t>
            </a:r>
          </a:p>
          <a:p>
            <a:pPr>
              <a:lnSpc>
                <a:spcPct val="30000"/>
              </a:lnSpc>
              <a:tabLst>
                <a:tab pos="195263" algn="l"/>
              </a:tabLst>
            </a:pPr>
            <a:endParaRPr lang="en-US" sz="16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tabLst>
                <a:tab pos="195263" algn="l"/>
              </a:tabLst>
            </a:pPr>
            <a:r>
              <a:rPr lang="en-US" sz="1600" dirty="0">
                <a:solidFill>
                  <a:schemeClr val="bg1"/>
                </a:solidFill>
              </a:rPr>
              <a:t>T	</a:t>
            </a:r>
            <a:r>
              <a:rPr lang="en-US" sz="1600" dirty="0" smtClean="0">
                <a:solidFill>
                  <a:schemeClr val="bg1"/>
                </a:solidFill>
              </a:rPr>
              <a:t>0117 </a:t>
            </a:r>
            <a:r>
              <a:rPr lang="en-US" sz="1600" dirty="0">
                <a:solidFill>
                  <a:schemeClr val="bg1"/>
                </a:solidFill>
              </a:rPr>
              <a:t>930 5100    </a:t>
            </a:r>
          </a:p>
          <a:p>
            <a:pPr>
              <a:lnSpc>
                <a:spcPct val="90000"/>
              </a:lnSpc>
              <a:tabLst>
                <a:tab pos="195263" algn="l"/>
              </a:tabLst>
            </a:pPr>
            <a:endParaRPr lang="en-US" sz="16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tabLst>
                <a:tab pos="195263" algn="l"/>
              </a:tabLst>
            </a:pPr>
            <a:endParaRPr lang="en-US" sz="16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tabLst>
                <a:tab pos="195263" algn="l"/>
              </a:tabLst>
            </a:pPr>
            <a:r>
              <a:rPr lang="en-US" sz="1600" dirty="0">
                <a:solidFill>
                  <a:schemeClr val="bg1"/>
                </a:solidFill>
              </a:rPr>
              <a:t>E	</a:t>
            </a:r>
            <a:r>
              <a:rPr lang="en-US" sz="1600" dirty="0" smtClean="0">
                <a:solidFill>
                  <a:schemeClr val="bg1"/>
                </a:solidFill>
              </a:rPr>
              <a:t> clerks@oldsquare.co.uk    </a:t>
            </a:r>
            <a:endParaRPr lang="en-US" sz="16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tabLst>
                <a:tab pos="195263" algn="l"/>
              </a:tabLst>
            </a:pPr>
            <a:r>
              <a:rPr lang="en-US" sz="1600" dirty="0">
                <a:solidFill>
                  <a:schemeClr val="bg1"/>
                </a:solidFill>
              </a:rPr>
              <a:t>W	</a:t>
            </a:r>
            <a:r>
              <a:rPr lang="en-US" sz="1600" dirty="0" smtClean="0">
                <a:solidFill>
                  <a:schemeClr val="bg1"/>
                </a:solidFill>
              </a:rPr>
              <a:t> oldsquare.co.uk </a:t>
            </a:r>
          </a:p>
          <a:p>
            <a:pPr>
              <a:lnSpc>
                <a:spcPct val="90000"/>
              </a:lnSpc>
              <a:tabLst>
                <a:tab pos="195263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     @</a:t>
            </a:r>
            <a:r>
              <a:rPr lang="en-US" sz="1600" dirty="0" err="1" smtClean="0">
                <a:solidFill>
                  <a:schemeClr val="bg1"/>
                </a:solidFill>
              </a:rPr>
              <a:t>OldSqChambers</a:t>
            </a:r>
            <a:endParaRPr lang="en-US" sz="1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826" y="6093296"/>
            <a:ext cx="276622" cy="2766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916833"/>
            <a:ext cx="7772400" cy="4536504"/>
          </a:xfrm>
        </p:spPr>
        <p:txBody>
          <a:bodyPr>
            <a:noAutofit/>
          </a:bodyPr>
          <a:lstStyle/>
          <a:p>
            <a:r>
              <a:rPr lang="en-GB" sz="3200" b="1" dirty="0"/>
              <a:t> </a:t>
            </a:r>
            <a:r>
              <a:rPr lang="en-GB" sz="3200" dirty="0"/>
              <a:t/>
            </a:r>
            <a:br>
              <a:rPr lang="en-GB" sz="3200" dirty="0"/>
            </a:br>
            <a:r>
              <a:rPr lang="en-GB" sz="3600" b="1" dirty="0" smtClean="0">
                <a:solidFill>
                  <a:schemeClr val="accent6">
                    <a:lumMod val="75000"/>
                  </a:schemeClr>
                </a:solidFill>
              </a:rPr>
              <a:t>Collective issues and industrial action</a:t>
            </a:r>
            <a:r>
              <a:rPr lang="en-GB" sz="40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GB" sz="40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b="1" dirty="0" smtClean="0">
                <a:solidFill>
                  <a:schemeClr val="bg1">
                    <a:lumMod val="50000"/>
                  </a:schemeClr>
                </a:solidFill>
              </a:rPr>
              <a:t>Betsan Criddle</a:t>
            </a:r>
            <a:r>
              <a:rPr lang="en-GB" sz="32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GB" sz="32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GB" sz="32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3200" b="1" dirty="0"/>
              <a:t>Old Square Chambers</a:t>
            </a:r>
            <a:r>
              <a:rPr lang="en-GB" sz="3200" dirty="0"/>
              <a:t/>
            </a:r>
            <a:br>
              <a:rPr lang="en-GB" sz="3200" dirty="0"/>
            </a:br>
            <a:endParaRPr lang="en-GB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851" y="7727"/>
            <a:ext cx="12000298" cy="2114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400" y="1628800"/>
            <a:ext cx="109728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GB" sz="9600" dirty="0" smtClean="0"/>
          </a:p>
          <a:p>
            <a:endParaRPr lang="en-GB" sz="9600" dirty="0"/>
          </a:p>
          <a:p>
            <a:r>
              <a:rPr lang="en-GB" sz="9600" dirty="0" smtClean="0"/>
              <a:t>POA issued a circular to its members calling on them to withdraw from (specified) voluntary tasks</a:t>
            </a:r>
          </a:p>
          <a:p>
            <a:endParaRPr lang="en-GB" sz="9600" dirty="0"/>
          </a:p>
          <a:p>
            <a:r>
              <a:rPr lang="en-GB" sz="9600" dirty="0" smtClean="0"/>
              <a:t>Mr Justice Jay held: breach of prohibition in s.127 Criminal Justice and Public Order Act 1994 on ANY industrial action by prison officers</a:t>
            </a:r>
          </a:p>
          <a:p>
            <a:endParaRPr lang="en-GB" sz="9600" dirty="0"/>
          </a:p>
          <a:p>
            <a:r>
              <a:rPr lang="en-GB" sz="9600" b="1" dirty="0" smtClean="0"/>
              <a:t>Permanent</a:t>
            </a:r>
            <a:r>
              <a:rPr lang="en-GB" sz="9600" dirty="0" smtClean="0"/>
              <a:t> injunction to prevent any further industrial action</a:t>
            </a:r>
          </a:p>
          <a:p>
            <a:endParaRPr lang="en-GB" sz="9600" dirty="0"/>
          </a:p>
          <a:p>
            <a:r>
              <a:rPr lang="en-GB" sz="9600" dirty="0" smtClean="0"/>
              <a:t>Breach of implied duty of fidelity: the chink of light?</a:t>
            </a:r>
          </a:p>
          <a:p>
            <a:pPr marL="0" indent="0">
              <a:buNone/>
            </a:pPr>
            <a:endParaRPr lang="en-GB" sz="9600" dirty="0" smtClean="0"/>
          </a:p>
          <a:p>
            <a:pPr marL="457200" lvl="1" indent="0">
              <a:buNone/>
            </a:pPr>
            <a:endParaRPr lang="en-GB" sz="9600" i="1" dirty="0"/>
          </a:p>
          <a:p>
            <a:pPr marL="457200" lvl="1" indent="0">
              <a:buNone/>
            </a:pPr>
            <a:endParaRPr lang="en-GB" sz="9600" i="1" dirty="0" smtClean="0"/>
          </a:p>
          <a:p>
            <a:pPr marL="457200" lvl="1" indent="0">
              <a:buNone/>
            </a:pPr>
            <a:r>
              <a:rPr lang="en-GB" sz="9600" dirty="0" smtClean="0"/>
              <a:t>  </a:t>
            </a:r>
          </a:p>
          <a:p>
            <a:endParaRPr lang="en-GB" dirty="0"/>
          </a:p>
        </p:txBody>
      </p:sp>
      <p:pic>
        <p:nvPicPr>
          <p:cNvPr id="4" name="Picture 3" descr="OSC_Logo_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34488" y="332656"/>
            <a:ext cx="2467023" cy="47248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3392" y="233644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Ministry of Justice v POA</a:t>
            </a:r>
            <a:br>
              <a:rPr lang="en-GB" dirty="0" smtClean="0"/>
            </a:br>
            <a:r>
              <a:rPr lang="en-GB" dirty="0" smtClean="0"/>
              <a:t>[2018] ICR 181</a:t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03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392" y="1844824"/>
            <a:ext cx="10972800" cy="4525963"/>
          </a:xfrm>
        </p:spPr>
        <p:txBody>
          <a:bodyPr>
            <a:noAutofit/>
          </a:bodyPr>
          <a:lstStyle/>
          <a:p>
            <a:r>
              <a:rPr lang="en-GB" sz="2400" dirty="0" smtClean="0"/>
              <a:t>2 assaults at </a:t>
            </a:r>
            <a:r>
              <a:rPr lang="en-GB" sz="2400" dirty="0" err="1" smtClean="0"/>
              <a:t>Lindholme</a:t>
            </a:r>
            <a:r>
              <a:rPr lang="en-GB" sz="2400" dirty="0" smtClean="0"/>
              <a:t> Prison</a:t>
            </a:r>
          </a:p>
          <a:p>
            <a:endParaRPr lang="en-GB" sz="2400" dirty="0"/>
          </a:p>
          <a:p>
            <a:r>
              <a:rPr lang="en-GB" sz="2400" dirty="0" smtClean="0"/>
              <a:t>Officers operated controlled lock-down in response - contrary to management instruction AND in consequence of discussion with union representatives</a:t>
            </a:r>
          </a:p>
          <a:p>
            <a:endParaRPr lang="en-GB" sz="2400" dirty="0"/>
          </a:p>
          <a:p>
            <a:r>
              <a:rPr lang="en-GB" sz="2400" dirty="0" smtClean="0"/>
              <a:t>Mr Justice Goss satisfied that it was arguable that POA had given instruction to act: continued injunction on basis that this maintained status quo</a:t>
            </a:r>
          </a:p>
          <a:p>
            <a:endParaRPr lang="en-GB" sz="2400" dirty="0"/>
          </a:p>
          <a:p>
            <a:r>
              <a:rPr lang="en-GB" sz="2400" dirty="0" smtClean="0"/>
              <a:t>Officers could independently refuse </a:t>
            </a:r>
            <a:r>
              <a:rPr lang="en-GB" sz="2400" dirty="0"/>
              <a:t>to work </a:t>
            </a:r>
            <a:r>
              <a:rPr lang="en-GB" sz="2400" dirty="0" smtClean="0"/>
              <a:t>if they considered they were in </a:t>
            </a:r>
            <a:r>
              <a:rPr lang="en-GB" sz="2400" dirty="0"/>
              <a:t>immediate danger or threats to their health and </a:t>
            </a:r>
            <a:r>
              <a:rPr lang="en-GB" sz="2400" dirty="0" smtClean="0"/>
              <a:t>safety</a:t>
            </a:r>
          </a:p>
          <a:p>
            <a:endParaRPr lang="en-GB" sz="2400" dirty="0"/>
          </a:p>
          <a:p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4" name="Picture 3" descr="OSC_Logo_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34488" y="332656"/>
            <a:ext cx="2467023" cy="47248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Secretary of State for Justice v POA</a:t>
            </a:r>
            <a:br>
              <a:rPr lang="en-GB" sz="3600" dirty="0" smtClean="0"/>
            </a:br>
            <a:r>
              <a:rPr lang="en-GB" sz="3600" dirty="0" smtClean="0"/>
              <a:t>[2018] EWHC 2897 (QB)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77347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392" y="1988840"/>
            <a:ext cx="10972800" cy="4525963"/>
          </a:xfrm>
        </p:spPr>
        <p:txBody>
          <a:bodyPr>
            <a:noAutofit/>
          </a:bodyPr>
          <a:lstStyle/>
          <a:p>
            <a:r>
              <a:rPr lang="en-GB" sz="2000" dirty="0" smtClean="0"/>
              <a:t>Section 226A(2) TULRCA 1992: must when providing notice of ballot list ‘the categories of employees’ entitled to vote and the numbers in each category</a:t>
            </a:r>
          </a:p>
          <a:p>
            <a:endParaRPr lang="en-GB" sz="2000" dirty="0"/>
          </a:p>
          <a:p>
            <a:r>
              <a:rPr lang="en-GB" sz="2000" dirty="0" smtClean="0"/>
              <a:t>Mr Justice Choudhury held that identifying employees as ‘pilots’ rather than ‘captains’ and ‘first officers’ not good enough: information must be ‘useful’ to the employer</a:t>
            </a:r>
          </a:p>
          <a:p>
            <a:endParaRPr lang="en-GB" sz="2000" dirty="0"/>
          </a:p>
          <a:p>
            <a:r>
              <a:rPr lang="en-GB" sz="2000" dirty="0" smtClean="0"/>
              <a:t>Section 234A(3)(b) TULRCA 1992: must when giving notice of IA provide intended dates of strike action</a:t>
            </a:r>
          </a:p>
          <a:p>
            <a:endParaRPr lang="en-GB" sz="2000" dirty="0"/>
          </a:p>
          <a:p>
            <a:r>
              <a:rPr lang="en-GB" sz="2000" dirty="0" smtClean="0"/>
              <a:t>Union has not failed to comply: fact that employees’ shift patterns may straddle the strike window did not mean that it had failed to provide intended dates</a:t>
            </a:r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4" name="Picture 3" descr="OSC_Logo_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34488" y="332656"/>
            <a:ext cx="2467023" cy="47248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Virgin Atlantic v PPU</a:t>
            </a:r>
            <a:br>
              <a:rPr lang="en-GB" dirty="0" smtClean="0"/>
            </a:br>
            <a:r>
              <a:rPr lang="en-GB" dirty="0" smtClean="0"/>
              <a:t>Case No: QV-2018-000528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63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392" y="1988840"/>
            <a:ext cx="10972800" cy="4525963"/>
          </a:xfrm>
        </p:spPr>
        <p:txBody>
          <a:bodyPr>
            <a:noAutofit/>
          </a:bodyPr>
          <a:lstStyle/>
          <a:p>
            <a:r>
              <a:rPr lang="en-GB" sz="2000" dirty="0" smtClean="0"/>
              <a:t>Section 222 TULRCA 1992: IA not protected if the reason (or one of the reasons) for it is the belief that the employer is failing to discriminate against someone who is not a union member</a:t>
            </a:r>
          </a:p>
          <a:p>
            <a:endParaRPr lang="en-GB" sz="2000" dirty="0"/>
          </a:p>
          <a:p>
            <a:r>
              <a:rPr lang="en-GB" sz="2000" dirty="0" smtClean="0"/>
              <a:t>IA by Unite and Unison over refusal by BCC to make payments to members which had been made to GMB members to ‘settle collective consultation claims’</a:t>
            </a:r>
          </a:p>
          <a:p>
            <a:endParaRPr lang="en-GB" sz="2000" dirty="0"/>
          </a:p>
          <a:p>
            <a:r>
              <a:rPr lang="en-GB" sz="2000" dirty="0" smtClean="0"/>
              <a:t>Mr Justice Freedman held that this did not breach s.222</a:t>
            </a:r>
          </a:p>
          <a:p>
            <a:endParaRPr lang="en-GB" sz="2000" dirty="0"/>
          </a:p>
          <a:p>
            <a:pPr lvl="1"/>
            <a:r>
              <a:rPr lang="en-GB" sz="1600" dirty="0" smtClean="0"/>
              <a:t>Complaint about lack of parity for Unite and Unison (and others) NOT failure to discriminate against GMB</a:t>
            </a:r>
          </a:p>
          <a:p>
            <a:pPr lvl="1"/>
            <a:r>
              <a:rPr lang="en-GB" sz="1600" dirty="0" smtClean="0"/>
              <a:t>Section 222 is intended to be about enforcing closed shop</a:t>
            </a:r>
          </a:p>
          <a:p>
            <a:pPr lvl="1"/>
            <a:r>
              <a:rPr lang="en-GB" sz="1600" dirty="0" smtClean="0"/>
              <a:t>Enough for unions to show they genuinely did not believe the reasons given by BCC for making the payments to the GMB</a:t>
            </a:r>
          </a:p>
        </p:txBody>
      </p:sp>
      <p:pic>
        <p:nvPicPr>
          <p:cNvPr id="4" name="Picture 3" descr="OSC_Logo_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34488" y="332656"/>
            <a:ext cx="2467023" cy="47248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9784" y="260648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Birmingham City Council v </a:t>
            </a:r>
            <a:r>
              <a:rPr lang="en-GB" dirty="0" smtClean="0"/>
              <a:t>UNITE</a:t>
            </a:r>
            <a:br>
              <a:rPr lang="en-GB" dirty="0" smtClean="0"/>
            </a:br>
            <a:r>
              <a:rPr lang="en-GB" dirty="0" smtClean="0"/>
              <a:t> </a:t>
            </a:r>
            <a:r>
              <a:rPr lang="en-GB" dirty="0" smtClean="0"/>
              <a:t>and </a:t>
            </a:r>
            <a:r>
              <a:rPr lang="en-GB" dirty="0" smtClean="0"/>
              <a:t>UNISON[2019</a:t>
            </a:r>
            <a:r>
              <a:rPr lang="en-GB" dirty="0" smtClean="0"/>
              <a:t>] EWHC 478 (QB)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96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384" y="1700808"/>
            <a:ext cx="10972800" cy="4525963"/>
          </a:xfrm>
        </p:spPr>
        <p:txBody>
          <a:bodyPr>
            <a:noAutofit/>
          </a:bodyPr>
          <a:lstStyle/>
          <a:p>
            <a:r>
              <a:rPr lang="en-GB" sz="2000" dirty="0" smtClean="0"/>
              <a:t>Application by IWGB for statutory recognition</a:t>
            </a:r>
          </a:p>
          <a:p>
            <a:endParaRPr lang="en-GB" sz="2000" dirty="0"/>
          </a:p>
          <a:p>
            <a:r>
              <a:rPr lang="en-GB" sz="2000" dirty="0" smtClean="0"/>
              <a:t>Failed </a:t>
            </a:r>
            <a:r>
              <a:rPr lang="en-GB" sz="2000" b="1" dirty="0" smtClean="0"/>
              <a:t>solely</a:t>
            </a:r>
            <a:r>
              <a:rPr lang="en-GB" sz="2000" dirty="0" smtClean="0"/>
              <a:t> because CAC decided that the bargaining unit was not made up of ‘workers’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 smtClean="0"/>
              <a:t>JR challenge on the basis that s.296 TULRCA 1992 incompatible with Article 11 ECHR (freedom of association)</a:t>
            </a:r>
          </a:p>
          <a:p>
            <a:endParaRPr lang="en-GB" sz="2000" dirty="0"/>
          </a:p>
          <a:p>
            <a:r>
              <a:rPr lang="en-GB" sz="2000" dirty="0" smtClean="0"/>
              <a:t>Mr Justice </a:t>
            </a:r>
            <a:r>
              <a:rPr lang="en-GB" sz="2000" dirty="0" err="1" smtClean="0"/>
              <a:t>Supperstone</a:t>
            </a:r>
            <a:r>
              <a:rPr lang="en-GB" sz="2000" dirty="0" smtClean="0"/>
              <a:t> rejected challenge</a:t>
            </a:r>
          </a:p>
          <a:p>
            <a:endParaRPr lang="en-GB" sz="2000" dirty="0"/>
          </a:p>
          <a:p>
            <a:pPr lvl="1"/>
            <a:r>
              <a:rPr lang="en-GB" sz="1600" dirty="0" smtClean="0"/>
              <a:t> Article 11(1) right to bargain collectively does not extend beyond the employment relationship</a:t>
            </a:r>
          </a:p>
          <a:p>
            <a:pPr lvl="1"/>
            <a:endParaRPr lang="en-GB" sz="1600" dirty="0"/>
          </a:p>
          <a:p>
            <a:pPr lvl="1"/>
            <a:r>
              <a:rPr lang="en-GB" sz="1600" dirty="0" smtClean="0"/>
              <a:t>Interference would have been justified under </a:t>
            </a:r>
            <a:r>
              <a:rPr lang="en-GB" sz="1600" dirty="0"/>
              <a:t>Article 11(2</a:t>
            </a:r>
            <a:r>
              <a:rPr lang="en-GB" sz="1600" dirty="0" smtClean="0"/>
              <a:t>): restriction of protection to ‘workers’ was </a:t>
            </a:r>
            <a:r>
              <a:rPr lang="en-GB" sz="1600" dirty="0"/>
              <a:t>‘rationally connected’ to the objective of preserving freedom of business and contract by limiting the cases in which the burden of collective bargaining should apply</a:t>
            </a:r>
            <a:endParaRPr lang="en-GB" sz="16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b="1" dirty="0"/>
          </a:p>
        </p:txBody>
      </p:sp>
      <p:pic>
        <p:nvPicPr>
          <p:cNvPr id="4" name="Picture 3" descr="OSC_Logo_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34488" y="332656"/>
            <a:ext cx="2467023" cy="47248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Deliveroo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>[2019] </a:t>
            </a:r>
            <a:r>
              <a:rPr lang="en-GB" dirty="0" smtClean="0"/>
              <a:t>IRLR </a:t>
            </a:r>
            <a:r>
              <a:rPr lang="en-GB" dirty="0"/>
              <a:t>249</a:t>
            </a:r>
          </a:p>
        </p:txBody>
      </p:sp>
    </p:spTree>
    <p:extLst>
      <p:ext uri="{BB962C8B-B14F-4D97-AF65-F5344CB8AC3E}">
        <p14:creationId xmlns:p14="http://schemas.microsoft.com/office/powerpoint/2010/main" val="250801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68" y="1412776"/>
            <a:ext cx="10972800" cy="4525963"/>
          </a:xfrm>
        </p:spPr>
        <p:txBody>
          <a:bodyPr>
            <a:normAutofit fontScale="25000" lnSpcReduction="20000"/>
          </a:bodyPr>
          <a:lstStyle/>
          <a:p>
            <a:r>
              <a:rPr lang="en-GB" dirty="0" smtClean="0"/>
              <a:t> </a:t>
            </a:r>
          </a:p>
          <a:p>
            <a:r>
              <a:rPr lang="en-GB" sz="9600" dirty="0" smtClean="0"/>
              <a:t>BAC rostering pilots for duty in breach of an incorporated collective scheduling agreement</a:t>
            </a:r>
          </a:p>
          <a:p>
            <a:endParaRPr lang="en-GB" sz="9600" dirty="0"/>
          </a:p>
          <a:p>
            <a:r>
              <a:rPr lang="en-GB" sz="9600" dirty="0" smtClean="0"/>
              <a:t>BALPA brought claim seeking interim </a:t>
            </a:r>
            <a:r>
              <a:rPr lang="en-GB" sz="9600" b="1" dirty="0" smtClean="0"/>
              <a:t>declaration</a:t>
            </a:r>
            <a:r>
              <a:rPr lang="en-GB" sz="9600" dirty="0" smtClean="0"/>
              <a:t> that BAC was acting in breach of contract</a:t>
            </a:r>
          </a:p>
          <a:p>
            <a:endParaRPr lang="en-GB" sz="9600" dirty="0"/>
          </a:p>
          <a:p>
            <a:r>
              <a:rPr lang="en-GB" sz="9600" dirty="0" smtClean="0"/>
              <a:t>Mr Justice Butcher held that it would be a </a:t>
            </a:r>
            <a:r>
              <a:rPr lang="en-GB" sz="9600" dirty="0"/>
              <a:t>‘very exceptional remedy’ in a private law </a:t>
            </a:r>
            <a:r>
              <a:rPr lang="en-GB" sz="9600" dirty="0" smtClean="0"/>
              <a:t>dispute to take an interim view of contractual rights</a:t>
            </a:r>
          </a:p>
          <a:p>
            <a:endParaRPr lang="en-GB" sz="9600" dirty="0"/>
          </a:p>
          <a:p>
            <a:r>
              <a:rPr lang="en-GB" sz="9600" dirty="0" smtClean="0"/>
              <a:t>Should apply for summary judgment (if said to be no defence) and/or apply for an interim injunction (which requires giving a cross-undertaking in damages)</a:t>
            </a:r>
            <a:endParaRPr lang="en-GB" sz="3600" dirty="0"/>
          </a:p>
        </p:txBody>
      </p:sp>
      <p:pic>
        <p:nvPicPr>
          <p:cNvPr id="4" name="Picture 3" descr="OSC_Logo_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34488" y="332656"/>
            <a:ext cx="2467023" cy="47248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BALPA v British Airways </a:t>
            </a:r>
            <a:r>
              <a:rPr lang="en-GB" dirty="0" err="1" smtClean="0"/>
              <a:t>Cityflier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[2018] EWHC 1889 (QB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633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68" y="1412776"/>
            <a:ext cx="109728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dirty="0"/>
              <a:t> </a:t>
            </a:r>
            <a:endParaRPr lang="en-GB" dirty="0" smtClean="0"/>
          </a:p>
          <a:p>
            <a:r>
              <a:rPr lang="en-GB" sz="9600" dirty="0" smtClean="0"/>
              <a:t>Mr Justice Kerr: union </a:t>
            </a:r>
            <a:r>
              <a:rPr lang="en-GB" sz="9600" dirty="0"/>
              <a:t>has standing to seek a declaration at a final hearing on behalf of its members as to their contractual </a:t>
            </a:r>
            <a:r>
              <a:rPr lang="en-GB" sz="9600" dirty="0" smtClean="0"/>
              <a:t>rights</a:t>
            </a:r>
          </a:p>
          <a:p>
            <a:endParaRPr lang="en-GB" sz="9600" dirty="0"/>
          </a:p>
          <a:p>
            <a:r>
              <a:rPr lang="en-GB" sz="9600" dirty="0"/>
              <a:t>POA sought a final declaration to restrain the Secretary of State for Justice from introducing wide-ranging changes to terms and conditions of prison </a:t>
            </a:r>
            <a:r>
              <a:rPr lang="en-GB" sz="9600" dirty="0" smtClean="0"/>
              <a:t>officers</a:t>
            </a:r>
          </a:p>
          <a:p>
            <a:endParaRPr lang="en-GB" sz="9600" dirty="0"/>
          </a:p>
          <a:p>
            <a:r>
              <a:rPr lang="en-GB" sz="9600" dirty="0" smtClean="0"/>
              <a:t>National Dispute Resolution Procedure (‘NDRP’) imposed status quo when there was a registered failure to agree: was changing terms and conditions a breach of the status quo?</a:t>
            </a:r>
          </a:p>
          <a:p>
            <a:endParaRPr lang="en-GB" sz="9600" dirty="0"/>
          </a:p>
          <a:p>
            <a:r>
              <a:rPr lang="en-GB" sz="9600" dirty="0" smtClean="0"/>
              <a:t>No: collective agreement not legally binding and not apt to form part of officers’ terms and conditions because not designed to protect individuals</a:t>
            </a:r>
          </a:p>
          <a:p>
            <a:endParaRPr lang="en-GB" sz="9600" dirty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 descr="OSC_Logo_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34488" y="332656"/>
            <a:ext cx="2467023" cy="47248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POA v Ministry of Justice</a:t>
            </a:r>
            <a:br>
              <a:rPr lang="en-GB" dirty="0" smtClean="0"/>
            </a:br>
            <a:r>
              <a:rPr lang="en-GB" dirty="0" smtClean="0"/>
              <a:t>[2018] EWHC 3672 (QB)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217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16842</TotalTime>
  <Words>895</Words>
  <Application>Microsoft Office PowerPoint</Application>
  <PresentationFormat>Widescreen</PresentationFormat>
  <Paragraphs>123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H Avenir Heavy</vt:lpstr>
      <vt:lpstr>Office Theme</vt:lpstr>
      <vt:lpstr>PowerPoint Presentation</vt:lpstr>
      <vt:lpstr>  Collective issues and industrial action  Betsan Criddle  Old Square Chambers </vt:lpstr>
      <vt:lpstr> Ministry of Justice v POA [2018] ICR 181 </vt:lpstr>
      <vt:lpstr>Secretary of State for Justice v POA [2018] EWHC 2897 (QB)</vt:lpstr>
      <vt:lpstr>Virgin Atlantic v PPU Case No: QV-2018-000528</vt:lpstr>
      <vt:lpstr>Birmingham City Council v UNITE  and UNISON[2019] EWHC 478 (QB)</vt:lpstr>
      <vt:lpstr>Deliveroo [2019] IRLR 249</vt:lpstr>
      <vt:lpstr>BALPA v British Airways Cityflier [2018] EWHC 1889 (QB)</vt:lpstr>
      <vt:lpstr>POA v Ministry of Justice [2018] EWHC 3672 (QB)</vt:lpstr>
      <vt:lpstr>UNITE v Birmingham City Council [2019] 2WLUK 208</vt:lpstr>
      <vt:lpstr>R (FBU) v South Yorkshire Fire  and Rescue Service[2018] IRLR 717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natashak</dc:creator>
  <cp:lastModifiedBy>Treena Johnson</cp:lastModifiedBy>
  <cp:revision>66</cp:revision>
  <dcterms:created xsi:type="dcterms:W3CDTF">2012-02-08T13:06:59Z</dcterms:created>
  <dcterms:modified xsi:type="dcterms:W3CDTF">2019-03-18T11:28:04Z</dcterms:modified>
</cp:coreProperties>
</file>